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63" r:id="rId3"/>
    <p:sldId id="266" r:id="rId4"/>
    <p:sldId id="265" r:id="rId5"/>
    <p:sldId id="268" r:id="rId6"/>
    <p:sldId id="269" r:id="rId7"/>
    <p:sldId id="270"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762" autoAdjust="0"/>
  </p:normalViewPr>
  <p:slideViewPr>
    <p:cSldViewPr>
      <p:cViewPr varScale="1">
        <p:scale>
          <a:sx n="45" d="100"/>
          <a:sy n="45" d="100"/>
        </p:scale>
        <p:origin x="1891" y="2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ruddha Belsare" userId="d372dddd5b3a4fbb" providerId="LiveId" clId="{F9F2F6E8-96AB-41E5-93C5-38789642C576}"/>
    <pc:docChg chg="custSel addSld delSld modSld">
      <pc:chgData name="Aniruddha Belsare" userId="d372dddd5b3a4fbb" providerId="LiveId" clId="{F9F2F6E8-96AB-41E5-93C5-38789642C576}" dt="2017-12-31T21:53:21.605" v="154" actId="113"/>
      <pc:docMkLst>
        <pc:docMk/>
      </pc:docMkLst>
      <pc:sldChg chg="del">
        <pc:chgData name="Aniruddha Belsare" userId="d372dddd5b3a4fbb" providerId="LiveId" clId="{F9F2F6E8-96AB-41E5-93C5-38789642C576}" dt="2017-12-31T21:44:47.588" v="12" actId="2696"/>
        <pc:sldMkLst>
          <pc:docMk/>
          <pc:sldMk cId="693587879" sldId="256"/>
        </pc:sldMkLst>
      </pc:sldChg>
      <pc:sldChg chg="del">
        <pc:chgData name="Aniruddha Belsare" userId="d372dddd5b3a4fbb" providerId="LiveId" clId="{F9F2F6E8-96AB-41E5-93C5-38789642C576}" dt="2017-12-31T21:26:50.200" v="1" actId="2696"/>
        <pc:sldMkLst>
          <pc:docMk/>
          <pc:sldMk cId="1113076086" sldId="258"/>
        </pc:sldMkLst>
      </pc:sldChg>
      <pc:sldChg chg="del">
        <pc:chgData name="Aniruddha Belsare" userId="d372dddd5b3a4fbb" providerId="LiveId" clId="{F9F2F6E8-96AB-41E5-93C5-38789642C576}" dt="2017-12-31T21:26:50.778" v="2" actId="2696"/>
        <pc:sldMkLst>
          <pc:docMk/>
          <pc:sldMk cId="3352027857" sldId="259"/>
        </pc:sldMkLst>
      </pc:sldChg>
      <pc:sldChg chg="del">
        <pc:chgData name="Aniruddha Belsare" userId="d372dddd5b3a4fbb" providerId="LiveId" clId="{F9F2F6E8-96AB-41E5-93C5-38789642C576}" dt="2017-12-31T21:26:51.294" v="3" actId="2696"/>
        <pc:sldMkLst>
          <pc:docMk/>
          <pc:sldMk cId="2371853282" sldId="260"/>
        </pc:sldMkLst>
      </pc:sldChg>
      <pc:sldChg chg="del">
        <pc:chgData name="Aniruddha Belsare" userId="d372dddd5b3a4fbb" providerId="LiveId" clId="{F9F2F6E8-96AB-41E5-93C5-38789642C576}" dt="2017-12-31T21:26:51.825" v="4" actId="2696"/>
        <pc:sldMkLst>
          <pc:docMk/>
          <pc:sldMk cId="2785181372" sldId="261"/>
        </pc:sldMkLst>
      </pc:sldChg>
      <pc:sldChg chg="del">
        <pc:chgData name="Aniruddha Belsare" userId="d372dddd5b3a4fbb" providerId="LiveId" clId="{F9F2F6E8-96AB-41E5-93C5-38789642C576}" dt="2017-12-31T21:26:55.098" v="5" actId="2696"/>
        <pc:sldMkLst>
          <pc:docMk/>
          <pc:sldMk cId="3258277795" sldId="262"/>
        </pc:sldMkLst>
      </pc:sldChg>
      <pc:sldChg chg="del">
        <pc:chgData name="Aniruddha Belsare" userId="d372dddd5b3a4fbb" providerId="LiveId" clId="{F9F2F6E8-96AB-41E5-93C5-38789642C576}" dt="2017-12-31T21:26:49.528" v="0" actId="2696"/>
        <pc:sldMkLst>
          <pc:docMk/>
          <pc:sldMk cId="1056979473" sldId="264"/>
        </pc:sldMkLst>
      </pc:sldChg>
      <pc:sldChg chg="addSp delSp modSp add modAnim">
        <pc:chgData name="Aniruddha Belsare" userId="d372dddd5b3a4fbb" providerId="LiveId" clId="{F9F2F6E8-96AB-41E5-93C5-38789642C576}" dt="2017-12-31T21:43:24.517" v="11" actId="14100"/>
        <pc:sldMkLst>
          <pc:docMk/>
          <pc:sldMk cId="2260260228" sldId="269"/>
        </pc:sldMkLst>
        <pc:spChg chg="del">
          <ac:chgData name="Aniruddha Belsare" userId="d372dddd5b3a4fbb" providerId="LiveId" clId="{F9F2F6E8-96AB-41E5-93C5-38789642C576}" dt="2017-12-31T21:42:48.720" v="7"/>
          <ac:spMkLst>
            <pc:docMk/>
            <pc:sldMk cId="2260260228" sldId="269"/>
            <ac:spMk id="3" creationId="{056739E1-DB3E-4B50-A420-017D1B99DB04}"/>
          </ac:spMkLst>
        </pc:spChg>
        <pc:picChg chg="add mod">
          <ac:chgData name="Aniruddha Belsare" userId="d372dddd5b3a4fbb" providerId="LiveId" clId="{F9F2F6E8-96AB-41E5-93C5-38789642C576}" dt="2017-12-31T21:43:24.517" v="11" actId="14100"/>
          <ac:picMkLst>
            <pc:docMk/>
            <pc:sldMk cId="2260260228" sldId="269"/>
            <ac:picMk id="4" creationId="{8FF43311-1253-4BAC-8274-D478880EB5AC}"/>
          </ac:picMkLst>
        </pc:picChg>
      </pc:sldChg>
      <pc:sldChg chg="modSp add modNotesTx">
        <pc:chgData name="Aniruddha Belsare" userId="d372dddd5b3a4fbb" providerId="LiveId" clId="{F9F2F6E8-96AB-41E5-93C5-38789642C576}" dt="2017-12-31T21:53:21.605" v="154" actId="113"/>
        <pc:sldMkLst>
          <pc:docMk/>
          <pc:sldMk cId="1251766252" sldId="270"/>
        </pc:sldMkLst>
        <pc:spChg chg="mod">
          <ac:chgData name="Aniruddha Belsare" userId="d372dddd5b3a4fbb" providerId="LiveId" clId="{F9F2F6E8-96AB-41E5-93C5-38789642C576}" dt="2017-12-31T21:51:56.651" v="110" actId="20577"/>
          <ac:spMkLst>
            <pc:docMk/>
            <pc:sldMk cId="1251766252" sldId="270"/>
            <ac:spMk id="2" creationId="{3384FBDA-6D97-4784-844C-027B18ADE4B6}"/>
          </ac:spMkLst>
        </pc:spChg>
        <pc:spChg chg="mod">
          <ac:chgData name="Aniruddha Belsare" userId="d372dddd5b3a4fbb" providerId="LiveId" clId="{F9F2F6E8-96AB-41E5-93C5-38789642C576}" dt="2017-12-31T21:52:55.581" v="152" actId="20577"/>
          <ac:spMkLst>
            <pc:docMk/>
            <pc:sldMk cId="1251766252" sldId="270"/>
            <ac:spMk id="3" creationId="{7A842F54-C1C2-4C06-8930-89B49D1039F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A921A9-7A94-42B6-B63A-B67FD97CC650}" type="datetimeFigureOut">
              <a:rPr lang="en-US" smtClean="0"/>
              <a:t>12/31/2017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81043A-BF52-4296-9C75-464348335D8E}" type="slidenum">
              <a:rPr lang="en-US" smtClean="0"/>
              <a:t>‹#›</a:t>
            </a:fld>
            <a:endParaRPr lang="en-US"/>
          </a:p>
        </p:txBody>
      </p:sp>
    </p:spTree>
    <p:extLst>
      <p:ext uri="{BB962C8B-B14F-4D97-AF65-F5344CB8AC3E}">
        <p14:creationId xmlns:p14="http://schemas.microsoft.com/office/powerpoint/2010/main" val="2675631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Behavior, health parameters, ecology</a:t>
            </a:r>
            <a:r>
              <a:rPr lang="en-US" baseline="0" dirty="0"/>
              <a:t> differ markedly between categories</a:t>
            </a:r>
          </a:p>
          <a:p>
            <a:r>
              <a:rPr lang="en-US" baseline="0" dirty="0"/>
              <a:t>Human-dog interaction</a:t>
            </a:r>
            <a:endParaRPr lang="en-US" dirty="0"/>
          </a:p>
          <a:p>
            <a:endParaRPr lang="en-US" dirty="0"/>
          </a:p>
        </p:txBody>
      </p:sp>
      <p:sp>
        <p:nvSpPr>
          <p:cNvPr id="4" name="Slide Number Placeholder 3"/>
          <p:cNvSpPr>
            <a:spLocks noGrp="1"/>
          </p:cNvSpPr>
          <p:nvPr>
            <p:ph type="sldNum" sz="quarter" idx="10"/>
          </p:nvPr>
        </p:nvSpPr>
        <p:spPr/>
        <p:txBody>
          <a:bodyPr/>
          <a:lstStyle/>
          <a:p>
            <a:fld id="{07331436-56B7-47CC-99F6-38C4F44373F3}" type="slidenum">
              <a:rPr lang="en-US" smtClean="0"/>
              <a:t>2</a:t>
            </a:fld>
            <a:endParaRPr lang="en-US"/>
          </a:p>
        </p:txBody>
      </p:sp>
    </p:spTree>
    <p:extLst>
      <p:ext uri="{BB962C8B-B14F-4D97-AF65-F5344CB8AC3E}">
        <p14:creationId xmlns:p14="http://schemas.microsoft.com/office/powerpoint/2010/main" val="118398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Being a veterinarian, I decided to make use of this opportunity to undertake a demographic and epidemiologic assessment of the dog populations.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Mass vaccination campaigns provided an opportunity for</a:t>
            </a:r>
            <a:r>
              <a:rPr lang="en-US" sz="1200" kern="1200" baseline="0" dirty="0">
                <a:solidFill>
                  <a:schemeClr val="tx1"/>
                </a:solidFill>
                <a:effectLst/>
                <a:latin typeface="+mn-lt"/>
                <a:ea typeface="+mn-ea"/>
                <a:cs typeface="+mn-cs"/>
              </a:rPr>
              <a:t> demographic and epidemiologic assessment of dog populations. </a:t>
            </a:r>
            <a:r>
              <a:rPr lang="en-US" sz="1200" kern="1200" dirty="0">
                <a:solidFill>
                  <a:schemeClr val="tx1"/>
                </a:solidFill>
                <a:effectLst/>
                <a:latin typeface="+mn-lt"/>
                <a:ea typeface="+mn-ea"/>
                <a:cs typeface="+mn-cs"/>
              </a:rPr>
              <a:t>By using the assistance of putative owners/reference persons, and in some cases using box traps, dogs were handled on several occasions between 2011 and 2013 (~700 individuals handled on ~1200 occasions) without a single instance of dog bite (to the handlers or onlookers) and no injury to the dog. </a:t>
            </a:r>
            <a:endParaRPr lang="en-US" dirty="0"/>
          </a:p>
        </p:txBody>
      </p:sp>
      <p:sp>
        <p:nvSpPr>
          <p:cNvPr id="4" name="Slide Number Placeholder 3"/>
          <p:cNvSpPr>
            <a:spLocks noGrp="1"/>
          </p:cNvSpPr>
          <p:nvPr>
            <p:ph type="sldNum" sz="quarter" idx="10"/>
          </p:nvPr>
        </p:nvSpPr>
        <p:spPr/>
        <p:txBody>
          <a:bodyPr/>
          <a:lstStyle/>
          <a:p>
            <a:fld id="{D7FC7513-DF3B-434D-BA2B-CD1730859C56}" type="slidenum">
              <a:rPr lang="en-US" smtClean="0"/>
              <a:t>3</a:t>
            </a:fld>
            <a:endParaRPr lang="en-US"/>
          </a:p>
        </p:txBody>
      </p:sp>
    </p:spTree>
    <p:extLst>
      <p:ext uri="{BB962C8B-B14F-4D97-AF65-F5344CB8AC3E}">
        <p14:creationId xmlns:p14="http://schemas.microsoft.com/office/powerpoint/2010/main" val="1178330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coding using NetLogo and R, PARAMETERIZED WITH FIELD</a:t>
            </a:r>
            <a:r>
              <a:rPr lang="en-US" baseline="0" dirty="0"/>
              <a:t> DATA</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basic reproductive number (R0) for CDV in the model fox population was 0.85, indicating that CDV could not be independently sustained in the fox population.</a:t>
            </a:r>
          </a:p>
          <a:p>
            <a:endParaRPr lang="en-US" baseline="0" dirty="0"/>
          </a:p>
          <a:p>
            <a:r>
              <a:rPr lang="en-US" baseline="0" dirty="0"/>
              <a:t>The model was then used to compare and contrast potential management strategies to mitigate CDV spillover risks. </a:t>
            </a:r>
          </a:p>
          <a:p>
            <a:r>
              <a:rPr lang="en-US" sz="1200" b="0" i="0" u="none" strike="noStrike" kern="1200" baseline="0" dirty="0">
                <a:solidFill>
                  <a:schemeClr val="tx1"/>
                </a:solidFill>
                <a:latin typeface="+mn-lt"/>
                <a:ea typeface="+mn-ea"/>
                <a:cs typeface="+mn-cs"/>
              </a:rPr>
              <a:t>Vaccination of local dog populations was an ineffective disease control strategy, while fox vaccination was highly effective. </a:t>
            </a:r>
            <a:endParaRPr lang="en-US" baseline="0" dirty="0"/>
          </a:p>
          <a:p>
            <a:r>
              <a:rPr lang="en-US" sz="1200" b="0" i="0" u="none" strike="noStrike" kern="1200" baseline="0" dirty="0">
                <a:solidFill>
                  <a:schemeClr val="tx1"/>
                </a:solidFill>
                <a:latin typeface="+mn-lt"/>
                <a:ea typeface="+mn-ea"/>
                <a:cs typeface="+mn-cs"/>
              </a:rPr>
              <a:t>Interventions potentially resulting in lower contact rates between dogs and foxes, like reduction in village dog density and restricting dog movements in fox habitat, implemented in a sustained and integrated manner would be most effective in mitigating disease threats to foxes. </a:t>
            </a:r>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panose="020B0604020202020204" pitchFamily="34" charset="0"/>
                <a:cs typeface="Arial" panose="020B0604020202020204" pitchFamily="34" charset="0"/>
              </a:rPr>
              <a:t>Integrating Ecology, Epidemiology and Model Explorations to Address Disease Threats</a:t>
            </a:r>
            <a:endParaRPr lang="en-US" dirty="0"/>
          </a:p>
          <a:p>
            <a:endParaRPr lang="en-US" dirty="0"/>
          </a:p>
        </p:txBody>
      </p:sp>
      <p:sp>
        <p:nvSpPr>
          <p:cNvPr id="4" name="Slide Number Placeholder 3"/>
          <p:cNvSpPr>
            <a:spLocks noGrp="1"/>
          </p:cNvSpPr>
          <p:nvPr>
            <p:ph type="sldNum" sz="quarter" idx="10"/>
          </p:nvPr>
        </p:nvSpPr>
        <p:spPr/>
        <p:txBody>
          <a:bodyPr/>
          <a:lstStyle/>
          <a:p>
            <a:fld id="{07331436-56B7-47CC-99F6-38C4F44373F3}" type="slidenum">
              <a:rPr lang="en-US" smtClean="0"/>
              <a:t>5</a:t>
            </a:fld>
            <a:endParaRPr lang="en-US"/>
          </a:p>
        </p:txBody>
      </p:sp>
    </p:spTree>
    <p:extLst>
      <p:ext uri="{BB962C8B-B14F-4D97-AF65-F5344CB8AC3E}">
        <p14:creationId xmlns:p14="http://schemas.microsoft.com/office/powerpoint/2010/main" val="3935774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long-term goal of this research is to </a:t>
            </a:r>
            <a:r>
              <a:rPr lang="en-US" sz="1200" b="1" kern="1200" dirty="0">
                <a:solidFill>
                  <a:schemeClr val="tx1"/>
                </a:solidFill>
                <a:effectLst/>
                <a:latin typeface="+mn-lt"/>
                <a:ea typeface="+mn-ea"/>
                <a:cs typeface="+mn-cs"/>
              </a:rPr>
              <a:t>develop a quantitative framewo</a:t>
            </a:r>
            <a:r>
              <a:rPr lang="en-US" sz="1200" kern="1200" dirty="0">
                <a:solidFill>
                  <a:schemeClr val="tx1"/>
                </a:solidFill>
                <a:effectLst/>
                <a:latin typeface="+mn-lt"/>
                <a:ea typeface="+mn-ea"/>
                <a:cs typeface="+mn-cs"/>
              </a:rPr>
              <a:t>rk to better understand </a:t>
            </a:r>
            <a:r>
              <a:rPr lang="en-US" sz="1200" b="1" kern="1200" dirty="0">
                <a:solidFill>
                  <a:schemeClr val="tx1"/>
                </a:solidFill>
                <a:effectLst/>
                <a:latin typeface="+mn-lt"/>
                <a:ea typeface="+mn-ea"/>
                <a:cs typeface="+mn-cs"/>
              </a:rPr>
              <a:t>how human behavior affects the risk and transmission of zoonotic diseases in human communities.</a:t>
            </a:r>
            <a:r>
              <a:rPr lang="en-US" sz="1200" kern="1200" dirty="0">
                <a:solidFill>
                  <a:schemeClr val="tx1"/>
                </a:solidFill>
                <a:effectLst/>
                <a:latin typeface="+mn-lt"/>
                <a:ea typeface="+mn-ea"/>
                <a:cs typeface="+mn-cs"/>
              </a:rPr>
              <a:t> Human behavior is complex and heterogeneous, and it plays a major role in influencing disease dynamics; for example, some individuals may promptly adopt preventive behavior (like preventive vaccination), while others may respond to perceived risk dependent on their own personality, experiences, and inter-personal influence from others. Some people will follow recommendations, some will reject, while many people are flexible and their behavior depends on ideology, social influence, economics, and perceived risk and benefit. </a:t>
            </a:r>
            <a:r>
              <a:rPr lang="en-US" sz="1200" b="1" kern="1200" dirty="0">
                <a:solidFill>
                  <a:schemeClr val="tx1"/>
                </a:solidFill>
                <a:effectLst/>
                <a:latin typeface="+mn-lt"/>
                <a:ea typeface="+mn-ea"/>
                <a:cs typeface="+mn-cs"/>
              </a:rPr>
              <a:t>Public health officials, decision makers and scientists grossly overestimate their ability to control behavior via making recommendations or setting policy</a:t>
            </a:r>
            <a:r>
              <a:rPr lang="en-US" sz="1200" kern="1200" dirty="0">
                <a:solidFill>
                  <a:schemeClr val="tx1"/>
                </a:solidFill>
                <a:effectLst/>
                <a:latin typeface="+mn-lt"/>
                <a:ea typeface="+mn-ea"/>
                <a:cs typeface="+mn-cs"/>
              </a:rPr>
              <a:t>. Consequently, public health policies are often biased in this respect.</a:t>
            </a:r>
            <a:endParaRPr lang="en-US" dirty="0"/>
          </a:p>
        </p:txBody>
      </p:sp>
      <p:sp>
        <p:nvSpPr>
          <p:cNvPr id="4" name="Slide Number Placeholder 3"/>
          <p:cNvSpPr>
            <a:spLocks noGrp="1"/>
          </p:cNvSpPr>
          <p:nvPr>
            <p:ph type="sldNum" sz="quarter" idx="10"/>
          </p:nvPr>
        </p:nvSpPr>
        <p:spPr/>
        <p:txBody>
          <a:bodyPr/>
          <a:lstStyle/>
          <a:p>
            <a:fld id="{4481043A-BF52-4296-9C75-464348335D8E}" type="slidenum">
              <a:rPr lang="en-US" smtClean="0"/>
              <a:t>7</a:t>
            </a:fld>
            <a:endParaRPr lang="en-US"/>
          </a:p>
        </p:txBody>
      </p:sp>
    </p:spTree>
    <p:extLst>
      <p:ext uri="{BB962C8B-B14F-4D97-AF65-F5344CB8AC3E}">
        <p14:creationId xmlns:p14="http://schemas.microsoft.com/office/powerpoint/2010/main" val="3748687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06C913F-9475-4A67-84FE-2CC2264F055F}" type="datetimeFigureOut">
              <a:rPr lang="en-US" smtClean="0"/>
              <a:t>12/31/2017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149175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6C913F-9475-4A67-84FE-2CC2264F055F}" type="datetimeFigureOut">
              <a:rPr lang="en-US" smtClean="0"/>
              <a:t>12/31/2017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3987439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6C913F-9475-4A67-84FE-2CC2264F055F}" type="datetimeFigureOut">
              <a:rPr lang="en-US" smtClean="0"/>
              <a:t>12/31/2017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1910414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6C913F-9475-4A67-84FE-2CC2264F055F}" type="datetimeFigureOut">
              <a:rPr lang="en-US" smtClean="0"/>
              <a:t>12/31/2017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3950505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913F-9475-4A67-84FE-2CC2264F055F}" type="datetimeFigureOut">
              <a:rPr lang="en-US" smtClean="0"/>
              <a:t>12/31/2017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137407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6C913F-9475-4A67-84FE-2CC2264F055F}" type="datetimeFigureOut">
              <a:rPr lang="en-US" smtClean="0"/>
              <a:t>12/31/2017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2273801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6C913F-9475-4A67-84FE-2CC2264F055F}" type="datetimeFigureOut">
              <a:rPr lang="en-US" smtClean="0"/>
              <a:t>12/31/2017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2795128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6C913F-9475-4A67-84FE-2CC2264F055F}" type="datetimeFigureOut">
              <a:rPr lang="en-US" smtClean="0"/>
              <a:t>12/31/2017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1851063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C913F-9475-4A67-84FE-2CC2264F055F}" type="datetimeFigureOut">
              <a:rPr lang="en-US" smtClean="0"/>
              <a:t>12/31/2017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3132704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C913F-9475-4A67-84FE-2CC2264F055F}" type="datetimeFigureOut">
              <a:rPr lang="en-US" smtClean="0"/>
              <a:t>12/31/2017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1403359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C913F-9475-4A67-84FE-2CC2264F055F}" type="datetimeFigureOut">
              <a:rPr lang="en-US" smtClean="0"/>
              <a:t>12/31/2017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93979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C913F-9475-4A67-84FE-2CC2264F055F}" type="datetimeFigureOut">
              <a:rPr lang="en-US" smtClean="0"/>
              <a:t>12/31/2017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A6B15-D050-4FED-A9F7-99A185D3967A}" type="slidenum">
              <a:rPr lang="en-US" smtClean="0"/>
              <a:t>‹#›</a:t>
            </a:fld>
            <a:endParaRPr lang="en-US"/>
          </a:p>
        </p:txBody>
      </p:sp>
    </p:spTree>
    <p:extLst>
      <p:ext uri="{BB962C8B-B14F-4D97-AF65-F5344CB8AC3E}">
        <p14:creationId xmlns:p14="http://schemas.microsoft.com/office/powerpoint/2010/main" val="4088584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34636"/>
            <a:ext cx="8798880" cy="659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76200"/>
            <a:ext cx="50292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0" y="112713"/>
            <a:ext cx="8851900" cy="663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3975"/>
            <a:ext cx="8991600" cy="674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12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1000"/>
                                        <p:tgtEl>
                                          <p:spTgt spid="1027"/>
                                        </p:tgtEl>
                                      </p:cBhvr>
                                    </p:animEffect>
                                    <p:anim calcmode="lin" valueType="num">
                                      <p:cBhvr>
                                        <p:cTn id="15" dur="1000" fill="hold"/>
                                        <p:tgtEl>
                                          <p:spTgt spid="1027"/>
                                        </p:tgtEl>
                                        <p:attrNameLst>
                                          <p:attrName>ppt_x</p:attrName>
                                        </p:attrNameLst>
                                      </p:cBhvr>
                                      <p:tavLst>
                                        <p:tav tm="0">
                                          <p:val>
                                            <p:strVal val="#ppt_x"/>
                                          </p:val>
                                        </p:tav>
                                        <p:tav tm="100000">
                                          <p:val>
                                            <p:strVal val="#ppt_x"/>
                                          </p:val>
                                        </p:tav>
                                      </p:tavLst>
                                    </p:anim>
                                    <p:anim calcmode="lin" valueType="num">
                                      <p:cBhvr>
                                        <p:cTn id="16"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1000"/>
                                        <p:tgtEl>
                                          <p:spTgt spid="1028"/>
                                        </p:tgtEl>
                                      </p:cBhvr>
                                    </p:animEffect>
                                    <p:anim calcmode="lin" valueType="num">
                                      <p:cBhvr>
                                        <p:cTn id="22" dur="1000" fill="hold"/>
                                        <p:tgtEl>
                                          <p:spTgt spid="1028"/>
                                        </p:tgtEl>
                                        <p:attrNameLst>
                                          <p:attrName>ppt_x</p:attrName>
                                        </p:attrNameLst>
                                      </p:cBhvr>
                                      <p:tavLst>
                                        <p:tav tm="0">
                                          <p:val>
                                            <p:strVal val="#ppt_x"/>
                                          </p:val>
                                        </p:tav>
                                        <p:tav tm="100000">
                                          <p:val>
                                            <p:strVal val="#ppt_x"/>
                                          </p:val>
                                        </p:tav>
                                      </p:tavLst>
                                    </p:anim>
                                    <p:anim calcmode="lin" valueType="num">
                                      <p:cBhvr>
                                        <p:cTn id="23"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75" y="1776413"/>
            <a:ext cx="4413250" cy="330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913" y="1727200"/>
            <a:ext cx="5718175" cy="340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6075" y="1819275"/>
            <a:ext cx="3371850"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2340670" y="2189684"/>
            <a:ext cx="4462659" cy="3346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2675" y="1763713"/>
            <a:ext cx="4438650" cy="33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8725" y="1909763"/>
            <a:ext cx="4449763" cy="33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243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fade">
                                      <p:cBhvr>
                                        <p:cTn id="14" dur="1000"/>
                                        <p:tgtEl>
                                          <p:spTgt spid="2051"/>
                                        </p:tgtEl>
                                      </p:cBhvr>
                                    </p:animEffect>
                                    <p:anim calcmode="lin" valueType="num">
                                      <p:cBhvr>
                                        <p:cTn id="15" dur="1000" fill="hold"/>
                                        <p:tgtEl>
                                          <p:spTgt spid="2051"/>
                                        </p:tgtEl>
                                        <p:attrNameLst>
                                          <p:attrName>ppt_x</p:attrName>
                                        </p:attrNameLst>
                                      </p:cBhvr>
                                      <p:tavLst>
                                        <p:tav tm="0">
                                          <p:val>
                                            <p:strVal val="#ppt_x"/>
                                          </p:val>
                                        </p:tav>
                                        <p:tav tm="100000">
                                          <p:val>
                                            <p:strVal val="#ppt_x"/>
                                          </p:val>
                                        </p:tav>
                                      </p:tavLst>
                                    </p:anim>
                                    <p:anim calcmode="lin" valueType="num">
                                      <p:cBhvr>
                                        <p:cTn id="1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fade">
                                      <p:cBhvr>
                                        <p:cTn id="21" dur="1000"/>
                                        <p:tgtEl>
                                          <p:spTgt spid="2052"/>
                                        </p:tgtEl>
                                      </p:cBhvr>
                                    </p:animEffect>
                                    <p:anim calcmode="lin" valueType="num">
                                      <p:cBhvr>
                                        <p:cTn id="22" dur="1000" fill="hold"/>
                                        <p:tgtEl>
                                          <p:spTgt spid="2052"/>
                                        </p:tgtEl>
                                        <p:attrNameLst>
                                          <p:attrName>ppt_x</p:attrName>
                                        </p:attrNameLst>
                                      </p:cBhvr>
                                      <p:tavLst>
                                        <p:tav tm="0">
                                          <p:val>
                                            <p:strVal val="#ppt_x"/>
                                          </p:val>
                                        </p:tav>
                                        <p:tav tm="100000">
                                          <p:val>
                                            <p:strVal val="#ppt_x"/>
                                          </p:val>
                                        </p:tav>
                                      </p:tavLst>
                                    </p:anim>
                                    <p:anim calcmode="lin" valueType="num">
                                      <p:cBhvr>
                                        <p:cTn id="23"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53"/>
                                        </p:tgtEl>
                                        <p:attrNameLst>
                                          <p:attrName>style.visibility</p:attrName>
                                        </p:attrNameLst>
                                      </p:cBhvr>
                                      <p:to>
                                        <p:strVal val="visible"/>
                                      </p:to>
                                    </p:set>
                                    <p:animEffect transition="in" filter="fade">
                                      <p:cBhvr>
                                        <p:cTn id="28" dur="1000"/>
                                        <p:tgtEl>
                                          <p:spTgt spid="2053"/>
                                        </p:tgtEl>
                                      </p:cBhvr>
                                    </p:animEffect>
                                    <p:anim calcmode="lin" valueType="num">
                                      <p:cBhvr>
                                        <p:cTn id="29" dur="1000" fill="hold"/>
                                        <p:tgtEl>
                                          <p:spTgt spid="2053"/>
                                        </p:tgtEl>
                                        <p:attrNameLst>
                                          <p:attrName>ppt_x</p:attrName>
                                        </p:attrNameLst>
                                      </p:cBhvr>
                                      <p:tavLst>
                                        <p:tav tm="0">
                                          <p:val>
                                            <p:strVal val="#ppt_x"/>
                                          </p:val>
                                        </p:tav>
                                        <p:tav tm="100000">
                                          <p:val>
                                            <p:strVal val="#ppt_x"/>
                                          </p:val>
                                        </p:tav>
                                      </p:tavLst>
                                    </p:anim>
                                    <p:anim calcmode="lin" valueType="num">
                                      <p:cBhvr>
                                        <p:cTn id="30"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054"/>
                                        </p:tgtEl>
                                        <p:attrNameLst>
                                          <p:attrName>style.visibility</p:attrName>
                                        </p:attrNameLst>
                                      </p:cBhvr>
                                      <p:to>
                                        <p:strVal val="visible"/>
                                      </p:to>
                                    </p:set>
                                    <p:animEffect transition="in" filter="fade">
                                      <p:cBhvr>
                                        <p:cTn id="35" dur="1000"/>
                                        <p:tgtEl>
                                          <p:spTgt spid="2054"/>
                                        </p:tgtEl>
                                      </p:cBhvr>
                                    </p:animEffect>
                                    <p:anim calcmode="lin" valueType="num">
                                      <p:cBhvr>
                                        <p:cTn id="36" dur="1000" fill="hold"/>
                                        <p:tgtEl>
                                          <p:spTgt spid="2054"/>
                                        </p:tgtEl>
                                        <p:attrNameLst>
                                          <p:attrName>ppt_x</p:attrName>
                                        </p:attrNameLst>
                                      </p:cBhvr>
                                      <p:tavLst>
                                        <p:tav tm="0">
                                          <p:val>
                                            <p:strVal val="#ppt_x"/>
                                          </p:val>
                                        </p:tav>
                                        <p:tav tm="100000">
                                          <p:val>
                                            <p:strVal val="#ppt_x"/>
                                          </p:val>
                                        </p:tav>
                                      </p:tavLst>
                                    </p:anim>
                                    <p:anim calcmode="lin" valueType="num">
                                      <p:cBhvr>
                                        <p:cTn id="37"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55"/>
                                        </p:tgtEl>
                                        <p:attrNameLst>
                                          <p:attrName>style.visibility</p:attrName>
                                        </p:attrNameLst>
                                      </p:cBhvr>
                                      <p:to>
                                        <p:strVal val="visible"/>
                                      </p:to>
                                    </p:set>
                                    <p:animEffect transition="in" filter="fade">
                                      <p:cBhvr>
                                        <p:cTn id="42" dur="1000"/>
                                        <p:tgtEl>
                                          <p:spTgt spid="2055"/>
                                        </p:tgtEl>
                                      </p:cBhvr>
                                    </p:animEffect>
                                    <p:anim calcmode="lin" valueType="num">
                                      <p:cBhvr>
                                        <p:cTn id="43" dur="1000" fill="hold"/>
                                        <p:tgtEl>
                                          <p:spTgt spid="2055"/>
                                        </p:tgtEl>
                                        <p:attrNameLst>
                                          <p:attrName>ppt_x</p:attrName>
                                        </p:attrNameLst>
                                      </p:cBhvr>
                                      <p:tavLst>
                                        <p:tav tm="0">
                                          <p:val>
                                            <p:strVal val="#ppt_x"/>
                                          </p:val>
                                        </p:tav>
                                        <p:tav tm="100000">
                                          <p:val>
                                            <p:strVal val="#ppt_x"/>
                                          </p:val>
                                        </p:tav>
                                      </p:tavLst>
                                    </p:anim>
                                    <p:anim calcmode="lin" valueType="num">
                                      <p:cBhvr>
                                        <p:cTn id="44" dur="1000" fill="hold"/>
                                        <p:tgtEl>
                                          <p:spTgt spid="20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DVP India 2011-12 back up\Nannaj\NNJ vaccination 2012\DSCN7767.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 y="10646"/>
            <a:ext cx="4574431" cy="343082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4430" y="3430825"/>
            <a:ext cx="4569570" cy="342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4430" y="-1"/>
            <a:ext cx="4569570" cy="342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3245478"/>
            <a:ext cx="4574431" cy="363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75" y="1449625"/>
            <a:ext cx="4518025" cy="39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1447762"/>
            <a:ext cx="391318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0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9"/>
                                        </p:tgtEl>
                                        <p:attrNameLst>
                                          <p:attrName>style.visibility</p:attrName>
                                        </p:attrNameLst>
                                      </p:cBhvr>
                                      <p:to>
                                        <p:strVal val="visible"/>
                                      </p:to>
                                    </p:set>
                                    <p:animEffect transition="in" filter="fade">
                                      <p:cBhvr>
                                        <p:cTn id="14" dur="1000"/>
                                        <p:tgtEl>
                                          <p:spTgt spid="4099"/>
                                        </p:tgtEl>
                                      </p:cBhvr>
                                    </p:animEffect>
                                    <p:anim calcmode="lin" valueType="num">
                                      <p:cBhvr>
                                        <p:cTn id="15" dur="1000" fill="hold"/>
                                        <p:tgtEl>
                                          <p:spTgt spid="4099"/>
                                        </p:tgtEl>
                                        <p:attrNameLst>
                                          <p:attrName>ppt_x</p:attrName>
                                        </p:attrNameLst>
                                      </p:cBhvr>
                                      <p:tavLst>
                                        <p:tav tm="0">
                                          <p:val>
                                            <p:strVal val="#ppt_x"/>
                                          </p:val>
                                        </p:tav>
                                        <p:tav tm="100000">
                                          <p:val>
                                            <p:strVal val="#ppt_x"/>
                                          </p:val>
                                        </p:tav>
                                      </p:tavLst>
                                    </p:anim>
                                    <p:anim calcmode="lin" valueType="num">
                                      <p:cBhvr>
                                        <p:cTn id="16"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8647" y="2336001"/>
            <a:ext cx="6486706" cy="305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1908175" cy="254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450" y="798513"/>
            <a:ext cx="7023100" cy="526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5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076"/>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gtEl>
                                        <p:attrNameLst>
                                          <p:attrName>style.visibility</p:attrName>
                                        </p:attrNameLst>
                                      </p:cBhvr>
                                      <p:to>
                                        <p:strVal val="visible"/>
                                      </p:to>
                                    </p:set>
                                    <p:animEffect transition="in" filter="fade">
                                      <p:cBhvr>
                                        <p:cTn id="14" dur="1000"/>
                                        <p:tgtEl>
                                          <p:spTgt spid="3077"/>
                                        </p:tgtEl>
                                      </p:cBhvr>
                                    </p:animEffect>
                                    <p:anim calcmode="lin" valueType="num">
                                      <p:cBhvr>
                                        <p:cTn id="15" dur="1000" fill="hold"/>
                                        <p:tgtEl>
                                          <p:spTgt spid="3077"/>
                                        </p:tgtEl>
                                        <p:attrNameLst>
                                          <p:attrName>ppt_x</p:attrName>
                                        </p:attrNameLst>
                                      </p:cBhvr>
                                      <p:tavLst>
                                        <p:tav tm="0">
                                          <p:val>
                                            <p:strVal val="#ppt_x"/>
                                          </p:val>
                                        </p:tav>
                                        <p:tav tm="100000">
                                          <p:val>
                                            <p:strVal val="#ppt_x"/>
                                          </p:val>
                                        </p:tav>
                                      </p:tavLst>
                                    </p:anim>
                                    <p:anim calcmode="lin" valueType="num">
                                      <p:cBhvr>
                                        <p:cTn id="16" dur="1000" fill="hold"/>
                                        <p:tgtEl>
                                          <p:spTgt spid="3077"/>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07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1000"/>
                                        <p:tgtEl>
                                          <p:spTgt spid="3078"/>
                                        </p:tgtEl>
                                      </p:cBhvr>
                                    </p:animEffect>
                                    <p:anim calcmode="lin" valueType="num">
                                      <p:cBhvr>
                                        <p:cTn id="22" dur="1000" fill="hold"/>
                                        <p:tgtEl>
                                          <p:spTgt spid="3078"/>
                                        </p:tgtEl>
                                        <p:attrNameLst>
                                          <p:attrName>ppt_x</p:attrName>
                                        </p:attrNameLst>
                                      </p:cBhvr>
                                      <p:tavLst>
                                        <p:tav tm="0">
                                          <p:val>
                                            <p:strVal val="#ppt_x"/>
                                          </p:val>
                                        </p:tav>
                                        <p:tav tm="100000">
                                          <p:val>
                                            <p:strVal val="#ppt_x"/>
                                          </p:val>
                                        </p:tav>
                                      </p:tavLst>
                                    </p:anim>
                                    <p:anim calcmode="lin" valueType="num">
                                      <p:cBhvr>
                                        <p:cTn id="23"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19601" y="687016"/>
            <a:ext cx="453120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219201"/>
            <a:ext cx="3962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06190" y="5362874"/>
            <a:ext cx="8915399" cy="92333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Arial" panose="020B0604020202020204" pitchFamily="34" charset="0"/>
                <a:cs typeface="Arial" panose="020B0604020202020204" pitchFamily="34" charset="0"/>
              </a:rPr>
              <a:t>Belsare, A.V., Gompper, M.E., 2015. </a:t>
            </a:r>
            <a:r>
              <a:rPr lang="en-US" i="1" dirty="0">
                <a:latin typeface="Arial" panose="020B0604020202020204" pitchFamily="34" charset="0"/>
                <a:cs typeface="Arial" panose="020B0604020202020204" pitchFamily="34" charset="0"/>
              </a:rPr>
              <a:t>A model-based approach for investigation and mitigation of disease spillover risks to wildlife: Dogs, foxes and canine distemper in central India. </a:t>
            </a:r>
            <a:r>
              <a:rPr lang="en-US" b="1" dirty="0">
                <a:latin typeface="Arial" panose="020B0604020202020204" pitchFamily="34" charset="0"/>
                <a:cs typeface="Arial" panose="020B0604020202020204" pitchFamily="34" charset="0"/>
              </a:rPr>
              <a:t>Ecological Modelling</a:t>
            </a:r>
            <a:r>
              <a:rPr lang="en-US" b="1"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296, 102-112.</a:t>
            </a:r>
          </a:p>
        </p:txBody>
      </p:sp>
    </p:spTree>
    <p:extLst>
      <p:ext uri="{BB962C8B-B14F-4D97-AF65-F5344CB8AC3E}">
        <p14:creationId xmlns:p14="http://schemas.microsoft.com/office/powerpoint/2010/main" val="249108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4641-EBE8-4220-9B88-E11304051A77}"/>
              </a:ext>
            </a:extLst>
          </p:cNvPr>
          <p:cNvSpPr>
            <a:spLocks noGrp="1"/>
          </p:cNvSpPr>
          <p:nvPr>
            <p:ph type="title"/>
          </p:nvPr>
        </p:nvSpPr>
        <p:spPr/>
        <p:txBody>
          <a:bodyPr/>
          <a:lstStyle/>
          <a:p>
            <a:endParaRPr lang="en-US"/>
          </a:p>
        </p:txBody>
      </p:sp>
      <p:pic>
        <p:nvPicPr>
          <p:cNvPr id="4" name="output_Kshk8i[1]">
            <a:hlinkClick r:id="" action="ppaction://media"/>
            <a:extLst>
              <a:ext uri="{FF2B5EF4-FFF2-40B4-BE49-F238E27FC236}">
                <a16:creationId xmlns:a16="http://schemas.microsoft.com/office/drawing/2014/main" id="{8FF43311-1253-4BAC-8274-D478880EB5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3305" y="1524000"/>
            <a:ext cx="8657389" cy="3429000"/>
          </a:xfrm>
        </p:spPr>
      </p:pic>
    </p:spTree>
    <p:extLst>
      <p:ext uri="{BB962C8B-B14F-4D97-AF65-F5344CB8AC3E}">
        <p14:creationId xmlns:p14="http://schemas.microsoft.com/office/powerpoint/2010/main" val="226026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FBDA-6D97-4784-844C-027B18ADE4B6}"/>
              </a:ext>
            </a:extLst>
          </p:cNvPr>
          <p:cNvSpPr>
            <a:spLocks noGrp="1"/>
          </p:cNvSpPr>
          <p:nvPr>
            <p:ph type="title"/>
          </p:nvPr>
        </p:nvSpPr>
        <p:spPr/>
        <p:txBody>
          <a:bodyPr>
            <a:normAutofit fontScale="90000"/>
          </a:bodyPr>
          <a:lstStyle/>
          <a:p>
            <a:r>
              <a:rPr lang="en-US" dirty="0"/>
              <a:t>Zoonotic disease dynamics in human communities</a:t>
            </a:r>
          </a:p>
        </p:txBody>
      </p:sp>
      <p:sp>
        <p:nvSpPr>
          <p:cNvPr id="3" name="Content Placeholder 2">
            <a:extLst>
              <a:ext uri="{FF2B5EF4-FFF2-40B4-BE49-F238E27FC236}">
                <a16:creationId xmlns:a16="http://schemas.microsoft.com/office/drawing/2014/main" id="{7A842F54-C1C2-4C06-8930-89B49D1039F5}"/>
              </a:ext>
            </a:extLst>
          </p:cNvPr>
          <p:cNvSpPr>
            <a:spLocks noGrp="1"/>
          </p:cNvSpPr>
          <p:nvPr>
            <p:ph idx="1"/>
          </p:nvPr>
        </p:nvSpPr>
        <p:spPr/>
        <p:txBody>
          <a:bodyPr/>
          <a:lstStyle/>
          <a:p>
            <a:r>
              <a:rPr lang="en-US" dirty="0"/>
              <a:t>Model-based framework that incorporates ecological and behavioral complexity</a:t>
            </a:r>
          </a:p>
          <a:p>
            <a:r>
              <a:rPr lang="en-US" dirty="0"/>
              <a:t>Public health policies are often biased</a:t>
            </a:r>
          </a:p>
        </p:txBody>
      </p:sp>
    </p:spTree>
    <p:extLst>
      <p:ext uri="{BB962C8B-B14F-4D97-AF65-F5344CB8AC3E}">
        <p14:creationId xmlns:p14="http://schemas.microsoft.com/office/powerpoint/2010/main" val="1251766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461</Words>
  <Application>Microsoft Office PowerPoint</Application>
  <PresentationFormat>On-screen Show (4:3)</PresentationFormat>
  <Paragraphs>24</Paragraphs>
  <Slides>7</Slides>
  <Notes>4</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Zoonotic disease dynamics in human communities</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Aniruddha Belsare</dc:creator>
  <cp:lastModifiedBy>Aniruddha Belsare</cp:lastModifiedBy>
  <cp:revision>7</cp:revision>
  <dcterms:created xsi:type="dcterms:W3CDTF">2017-12-26T05:26:12Z</dcterms:created>
  <dcterms:modified xsi:type="dcterms:W3CDTF">2017-12-31T21:53:32Z</dcterms:modified>
</cp:coreProperties>
</file>